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18" r:id="rId15"/>
  </p:sldMasterIdLst>
  <p:notesMasterIdLst>
    <p:notesMasterId r:id="rId17"/>
  </p:notesMasterIdLst>
  <p:sldIdLst>
    <p:sldId id="257" r:id="rId19"/>
    <p:sldId id="319" r:id="rId20"/>
    <p:sldId id="281" r:id="rId21"/>
    <p:sldId id="267" r:id="rId22"/>
    <p:sldId id="320" r:id="rId24"/>
    <p:sldId id="285" r:id="rId25"/>
    <p:sldId id="314" r:id="rId26"/>
    <p:sldId id="315" r:id="rId27"/>
    <p:sldId id="316" r:id="rId28"/>
    <p:sldId id="317" r:id="rId29"/>
    <p:sldId id="289" r:id="rId30"/>
    <p:sldId id="318" r:id="rId31"/>
    <p:sldId id="321" r:id="rId32"/>
  </p:sldIdLst>
  <p:sldSz cx="9144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 snapToGrid="1" snapToObjects="1">
      <p:cViewPr varScale="1">
        <p:scale>
          <a:sx n="103" d="100"/>
          <a:sy n="103" d="100"/>
        </p:scale>
        <p:origin x="-204" y="-96"/>
      </p:cViewPr>
      <p:guideLst>
        <p:guide orient="horz" pos="2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5" Type="http://schemas.openxmlformats.org/officeDocument/2006/relationships/slideMaster" Target="slideMasters/slideMaster1.xml"></Relationship><Relationship Id="rId16" Type="http://schemas.openxmlformats.org/officeDocument/2006/relationships/theme" Target="theme/theme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slide" Target="slides/slide13.xml"></Relationship><Relationship Id="rId33" Type="http://schemas.openxmlformats.org/officeDocument/2006/relationships/viewProps" Target="viewProps.xml"></Relationship><Relationship Id="rId3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11092-96AD-4A70-8E11-3265EDE51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841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AA660-CC09-4B97-82B7-CCADE75A96D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Все эти сложные перешифровки осуществляются в </a:t>
            </a:r>
            <a:r>
              <a:rPr lang="ru-RU" altLang="ru-RU" b="1">
                <a:latin typeface="Arial" panose="020B0604020202020204" pitchFamily="34" charset="0"/>
              </a:rPr>
              <a:t>теменно-затылочно-височной областях головного мозга</a:t>
            </a:r>
            <a:r>
              <a:rPr lang="ru-RU" altLang="ru-RU">
                <a:latin typeface="Arial" panose="020B0604020202020204" pitchFamily="34" charset="0"/>
              </a:rPr>
              <a:t> и окончательно формируются на 10–11-м году жизни.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95B92-E272-4172-AC4E-371C8E74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9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470A0-1E17-4D44-8036-326D96BECF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63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66DE2-23B3-4F5F-9A39-AD22DFE41D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2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F9027-8D6C-405A-BDFD-665729B9C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44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9A527-564A-4E0A-9A91-6C7AEDD01E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6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DEE5D-1A83-48AB-9505-351808B29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6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E8844-DC2B-4229-9DDD-C2E32BC97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95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411D-5247-42D4-93B2-5F2FB90DA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99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043CF-F19A-4E14-9677-5C85E945C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33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5211B-E37B-4613-B006-6DCF335EB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23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8AF36-1CC6-4789-98D6-BF25787BD1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8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05616-06F1-461A-9D90-716201AD9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83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82E8B-DC24-4ABE-A920-B9E02AF2D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9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ABF9AC-F9A8-419B-AF75-89A464B801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3.jpeg"></Relationship><Relationship Id="rId2" Type="http://schemas.openxmlformats.org/officeDocument/2006/relationships/notesSlide" Target="../notesSlides/notesSlide4.xml"></Relationship><Relationship Id="rId1" Type="http://schemas.openxmlformats.org/officeDocument/2006/relationships/slideLayout" Target="../slideLayouts/slideLayout12.xml"></Relationship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>
              <a:latin typeface="Arial" charset="0"/>
              <a:ea typeface="Arial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955"/>
            <a:ext cx="8230870" cy="5852795"/>
          </a:xfr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ru-RU" sz="3600" b="1" dirty="0" smtClean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ru-RU" sz="36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sz="3600" b="1" dirty="0" err="1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Нейропсихологический</a:t>
            </a:r>
            <a:r>
              <a:rPr sz="36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подход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в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преодолении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нарушений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письменной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речи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в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процессе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образования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учащихся</a:t>
            </a:r>
            <a:r>
              <a:rPr sz="36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с </a:t>
            </a:r>
            <a:r>
              <a:rPr sz="36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ОПФР</a:t>
            </a:r>
            <a:endParaRPr lang="ko-KR" altLang="en-US" sz="36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36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                                             </a:t>
            </a:r>
            <a:r>
              <a:rPr sz="2000" b="1" dirty="0" err="1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Учитель-дефектолог</a:t>
            </a:r>
            <a:r>
              <a:rPr sz="20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20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Шишко</a:t>
            </a:r>
            <a:r>
              <a:rPr sz="20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Л.С. </a:t>
            </a:r>
            <a:endParaRPr lang="ko-KR" altLang="en-US" sz="20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                                                      </a:t>
            </a:r>
            <a:r>
              <a:rPr sz="20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ГУО </a:t>
            </a:r>
            <a:r>
              <a:rPr sz="20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"</a:t>
            </a:r>
            <a:r>
              <a:rPr sz="20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Средняя</a:t>
            </a:r>
            <a:r>
              <a:rPr sz="20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</a:t>
            </a:r>
            <a:r>
              <a:rPr sz="20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школа</a:t>
            </a:r>
            <a:r>
              <a:rPr sz="20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 №3 г. </a:t>
            </a:r>
            <a:r>
              <a:rPr sz="2000" b="1" dirty="0" err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Слонима</a:t>
            </a:r>
            <a:r>
              <a:rPr sz="2000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"</a:t>
            </a:r>
            <a:endParaRPr lang="ko-KR" altLang="en-US" sz="20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6385"/>
          <p:cNvSpPr txBox="1">
            <a:spLocks noGrp="1"/>
          </p:cNvSpPr>
          <p:nvPr>
            <p:ph type="title"/>
          </p:nvPr>
        </p:nvSpPr>
        <p:spPr>
          <a:xfrm>
            <a:off x="539750" y="116840"/>
            <a:ext cx="8148955" cy="360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defTabSz="50800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ko-KR" sz="2800" b="1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Схема проведения занятия </a:t>
            </a:r>
            <a:endParaRPr lang="ko-KR" altLang="en-US" sz="2800" b="1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775" y="476885"/>
            <a:ext cx="191071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Начало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265" y="1484630"/>
            <a:ext cx="191071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Мотивация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265" y="2564765"/>
            <a:ext cx="1944370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разнообразных подходов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0360" y="3644900"/>
            <a:ext cx="187769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Ситуация успеха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840" y="4725035"/>
            <a:ext cx="181038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Ощущение понимания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360" y="5814060"/>
            <a:ext cx="184086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Конец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920" y="476885"/>
            <a:ext cx="604901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base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600">
                <a:solidFill>
                  <a:schemeClr val="tx1"/>
                </a:solidFill>
                <a:latin typeface="Arial" charset="0"/>
                <a:ea typeface="Arial" charset="0"/>
                <a:cs typeface="+mn-cs"/>
              </a:rPr>
              <a:t>Использование знакомого позитивного раздражителя, который включает в себя  положительные реакции. Ассоциация с чем–то приятным, приводит к максимально эффективному обучению</a:t>
            </a:r>
            <a:endParaRPr lang="ko-KR" altLang="en-US" sz="1600">
              <a:solidFill>
                <a:schemeClr val="tx1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08300" y="1484630"/>
            <a:ext cx="605599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причины для учебы, которая будет осознана ребенком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920" y="2591435"/>
            <a:ext cx="6049010" cy="1009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base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>
                <a:solidFill>
                  <a:schemeClr val="tx1"/>
                </a:solidFill>
                <a:latin typeface="Arial" charset="0"/>
                <a:ea typeface="Arial" charset="0"/>
                <a:cs typeface="+mn-cs"/>
              </a:rPr>
              <a:t>Подходы: левополушарный, правополушарный, подходы разукрупнения и укрупнения информации</a:t>
            </a:r>
            <a:endParaRPr lang="ko-KR" altLang="en-US" sz="1800">
              <a:solidFill>
                <a:schemeClr val="tx1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08300" y="3659505"/>
            <a:ext cx="605599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Сравнение успехов учащегося с его прошлым состоянием, а не состоянием других обучающихся. Как можно меньше употреблять частицу «НЕ»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8300" y="4725035"/>
            <a:ext cx="605599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Учащийся должен быть уверен в том, что над ним никто не смеётся, не издевается, что его понимают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5445" y="5814060"/>
            <a:ext cx="6039485" cy="1008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Своеобразный отчет детей о «проделанной работе». Учащиеся сами должны сказать, что сегодня сделал хорошо, а над чем ещё будет работать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286635" y="764540"/>
            <a:ext cx="622300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77110" y="1875790"/>
            <a:ext cx="622300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309495" y="2955925"/>
            <a:ext cx="622300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218055" y="4036060"/>
            <a:ext cx="68643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81225" y="5116195"/>
            <a:ext cx="73469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181225" y="6205220"/>
            <a:ext cx="750570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4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870" cy="1144270"/>
          </a:xfr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3200" b="1" dirty="0">
                <a:latin typeface="Times New Roman" pitchFamily="18" charset="0"/>
                <a:ea typeface="Arial" charset="0"/>
                <a:cs typeface="Times New Roman" pitchFamily="18" charset="0"/>
              </a:rPr>
              <a:t>Некоторые упражнения для преодоления нарушений письменной речи</a:t>
            </a:r>
            <a:endParaRPr lang="ko-KR" altLang="en-US" sz="3200" b="1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550" y="1419225"/>
            <a:ext cx="244856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межполушарного взаимодействия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380" y="1419225"/>
            <a:ext cx="2304415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контроля во всех сферах ВПФ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460" y="2637155"/>
            <a:ext cx="3816350" cy="79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Перенос позы пальцев с одной руки на другую с закрытыми глазами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570" y="3500755"/>
            <a:ext cx="3816350" cy="1151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Письмо букв двумя руками одновременно (на этапе дифференциации букв, на этапе связи звука с буквой)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570" y="4725035"/>
            <a:ext cx="3816350" cy="64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Раскрашивание двумя руками (можно связать с темой урока)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460" y="5517515"/>
            <a:ext cx="3807460" cy="64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Ощупывание фигур, букв двумя руками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7900" y="2658745"/>
            <a:ext cx="3384550" cy="134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«Болгария»: в ответ на любые вопросы ребёнку жесты «да» и «нет» показываются наоборот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(говорим как в Болгарии)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835785" y="2348865"/>
            <a:ext cx="261620" cy="288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91300" y="2348865"/>
            <a:ext cx="261620" cy="288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7900" y="4077335"/>
            <a:ext cx="3385185" cy="230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base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>
                <a:solidFill>
                  <a:schemeClr val="tx1"/>
                </a:solidFill>
                <a:latin typeface="Arial" charset="0"/>
                <a:ea typeface="Arial" charset="0"/>
                <a:cs typeface="+mn-cs"/>
              </a:rPr>
              <a:t>«Запретная буква или слово»: во время разговора нельзя говорить слова с запрещенной буквой или произносить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" charset="0"/>
                <a:cs typeface="+mn-cs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" charset="0"/>
                <a:cs typeface="+mn-cs"/>
              </a:rPr>
              <a:t>само запрещенное слово (например, «Да и нет - не говорите»)</a:t>
            </a:r>
            <a:endParaRPr lang="ko-KR" altLang="en-US" sz="1800">
              <a:solidFill>
                <a:schemeClr val="tx1"/>
              </a:solidFill>
              <a:latin typeface="Arial" charset="0"/>
              <a:ea typeface="Arial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870" cy="1144270"/>
          </a:xfr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3200" b="1" dirty="0" smtClean="0">
                <a:latin typeface="Arial" charset="0"/>
                <a:ea typeface="Arial" charset="0"/>
                <a:cs typeface="+mn-cs"/>
              </a:rPr>
              <a:t> </a:t>
            </a:r>
            <a:endParaRPr lang="ko-KR" altLang="en-US" sz="3200" b="1" dirty="0">
              <a:latin typeface="Arial" charset="0"/>
              <a:ea typeface="Arial" charset="0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870" cy="4527550"/>
          </a:xfrm>
        </p:spPr>
        <p:txBody>
          <a:bodyPr vert="horz" wrap="square" lIns="91440" tIns="45720" rIns="91440" bIns="45720" numCol="1" anchor="t">
            <a:noAutofit/>
          </a:bodyPr>
          <a:lstStyle/>
          <a:p>
            <a:pPr marL="342900" indent="-34290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Arial" charset="0"/>
              <a:ea typeface="Arial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460" y="188595"/>
          <a:ext cx="8568690" cy="653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230"/>
                <a:gridCol w="2856230"/>
                <a:gridCol w="2856230"/>
              </a:tblGrid>
              <a:tr h="1383030">
                <a:tc>
                  <a:txBody>
                    <a:bodyPr/>
                    <a:lstStyle/>
                    <a:p>
                      <a:pPr marL="0" indent="0" algn="l" fontAlgn="base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kern="1200" b="1">
                          <a:solidFill>
                            <a:srgbClr val="FFFF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Формирование зрительной памяти</a:t>
                      </a:r>
                      <a:endParaRPr lang="ko-KR" altLang="en-US" sz="2800" kern="1200" b="1">
                        <a:solidFill>
                          <a:srgbClr val="FFFF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  <a:tc>
                  <a:txBody>
                    <a:bodyPr/>
                    <a:lstStyle/>
                    <a:p>
                      <a:pPr marL="0" indent="0" algn="l" fontAlgn="base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kern="1200" b="1">
                          <a:solidFill>
                            <a:srgbClr val="FFFF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Повышение уровня нейродинамики</a:t>
                      </a:r>
                      <a:endParaRPr lang="ko-KR" altLang="en-US" sz="2800" kern="1200" b="1">
                        <a:solidFill>
                          <a:srgbClr val="FFFF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  <a:tc>
                  <a:txBody>
                    <a:bodyPr/>
                    <a:lstStyle/>
                    <a:p>
                      <a:pPr marL="0" indent="0" algn="l" fontAlgn="base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kern="1200" b="1">
                          <a:solidFill>
                            <a:srgbClr val="FFFF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Активизация тактильной сферы</a:t>
                      </a:r>
                      <a:endParaRPr lang="ko-KR" altLang="en-US" sz="2800" kern="1200" b="1">
                        <a:solidFill>
                          <a:srgbClr val="FFFF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</a:tr>
              <a:tr h="5152390">
                <a:tc>
                  <a:txBody>
                    <a:bodyPr/>
                    <a:lstStyle/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 b="1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«Парочки»: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 набор из парных картинок, разложенных на столе изображением вниз, необходимо найти все парные за определенное количество ходов;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 b="1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«Отличия»: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 необходимо найти отличия в двух картинках;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 b="1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«Найди тень»: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 по заданной тени из множества похожих объектов выбирается по памяти один подходящий;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 b="1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«Вопросы по картинке»: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 в течение ограниченного времени на рассмотрение ребенку дается любая сюжетная картинка, затем она закрывается и ведущий задает вопросы, касающиеся содержания картинки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indent="0" algn="l" fontAlgn="base" defTabSz="508000" ea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  <a:tc>
                  <a:txBody>
                    <a:bodyPr/>
                    <a:lstStyle/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использование дыхательной гимнастики;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проживание гласных букв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"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наперегонки» (кто дольше?);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соревновательный счет на вдохе и на выдохе (кто дольше);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прыжки на гимнастическом мяче, на батуте и т. д.;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раздражение ладоней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и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стоп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с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  применением разных неровных поверхностей (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шариковая ручка, логопедический мяч,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массажный коврик, пупырчатый мячик и т. д.)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indent="0" algn="l" fontAlgn="base" defTabSz="508000" ea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  <a:tc>
                  <a:txBody>
                    <a:bodyPr/>
                    <a:lstStyle/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пальчиковые гимнастики;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рисование на ладонях или на спине букв, цифр и т. д.: ребенку необходимо отгадать, что нарисовано;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работа с пластилином;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работа с крупой: поиск в глубоком сосуде с крупой игрушек, мягких букв и т. д.;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indent="-342900" algn="l" fontAlgn="base" defTabSz="508000" ea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ru-RU" sz="1400" kern="1200" b="1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«Волшебный мешочек»: </a:t>
                      </a:r>
                      <a:r>
                        <a:rPr lang="ru-RU" altLang="ru-RU" sz="1400" kern="1200">
                          <a:solidFill>
                            <a:srgbClr val="000000"/>
                          </a:solidFill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необходимо с закрытыми глазами найти в мешке на ощупь предмет и, не называя его, описать все его свойства </a:t>
                      </a: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indent="0" algn="l" fontAlgn="base" defTabSz="508000" ea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400" kern="1200">
                        <a:solidFill>
                          <a:srgbClr val="0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40" marR="91440" marT="45720" marB="45720" anchor="t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64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gifer.com/78n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" y="908720"/>
            <a:ext cx="8936257" cy="341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 Кузнецова</a:t>
            </a:r>
            <a:endParaRPr lang="ru-RU" dirty="0"/>
          </a:p>
        </p:txBody>
      </p:sp>
      <p:pic>
        <p:nvPicPr>
          <p:cNvPr id="1026" name="Picture 2" descr="https://idopobr.ru/media/k2/items/cache/4782e61929e852d1cbbbbebe7042550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6" y="3789040"/>
            <a:ext cx="388434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Нейропсихология – раздел психологии, изучающий психическую деятельность человека в связи с функционированием центральной нервной системы в определенных условиях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1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pPr eaLnBrk="1" hangingPunct="1"/>
            <a:r>
              <a:rPr lang="ru-RU" altLang="ru-RU" sz="2800"/>
              <a:t>Участки мозга, отвечающие </a:t>
            </a:r>
            <a:br>
              <a:rPr lang="ru-RU" altLang="ru-RU" sz="2800"/>
            </a:br>
            <a:r>
              <a:rPr lang="ru-RU" altLang="ru-RU" sz="2800"/>
              <a:t>за письменную речь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1412240"/>
            <a:ext cx="8208010" cy="5025390"/>
          </a:xfrm>
          <a:prstGeom prst="rect">
            <a:avLst/>
          </a:prstGeom>
          <a:noFill/>
          <a:ln w="0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pPr eaLnBrk="1" hangingPunct="1"/>
            <a:r>
              <a:rPr lang="ru-RU" altLang="ru-RU" sz="3200"/>
              <a:t>Участки мозга, отвечающие за чтение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9235" cy="4526915"/>
          </a:xfrm>
        </p:spPr>
        <p:txBody>
          <a:bodyPr/>
          <a:lstStyle/>
          <a:p>
            <a:pPr eaLnBrk="1" hangingPunct="1"/>
            <a:endParaRPr lang="ru-RU" altLang="ru-RU" sz="2800"/>
          </a:p>
        </p:txBody>
      </p:sp>
      <p:pic>
        <p:nvPicPr>
          <p:cNvPr id="922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" y="1125855"/>
            <a:ext cx="7991475" cy="54717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gifer.com/Vp1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7" y="476672"/>
            <a:ext cx="5013557" cy="364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1tv.ru/wp-content/uploads/2018/08/gdz0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860032" cy="2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esentacii.ru/documents_4/9ed32417e3d3ef20a128fe7307fd1e32/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56" y="260648"/>
            <a:ext cx="3610685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1505" cy="1144905"/>
          </a:xfr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3200" b="1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Три</a:t>
            </a:r>
            <a:r>
              <a:rPr sz="3200" b="1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блока</a:t>
            </a:r>
            <a:r>
              <a:rPr sz="3200" b="1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А.Р. </a:t>
            </a:r>
            <a:r>
              <a:rPr sz="3200" b="1" dirty="0" err="1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Лурия</a:t>
            </a:r>
            <a:endParaRPr lang="ko-KR" altLang="en-US" sz="3200" b="1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870" cy="4527550"/>
          </a:xfr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1400" b="0" i="0">
              <a:solidFill>
                <a:srgbClr val="333333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1400" b="0" i="0">
              <a:solidFill>
                <a:srgbClr val="333333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1400" b="0" i="0">
              <a:solidFill>
                <a:srgbClr val="333333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1400" b="0" i="0">
              <a:solidFill>
                <a:srgbClr val="333333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3200">
              <a:solidFill>
                <a:srgbClr val="C00000"/>
              </a:solidFill>
              <a:latin typeface="Arial" charset="0"/>
              <a:ea typeface="Arial" charset="0"/>
              <a:cs typeface="+mn-cs"/>
            </a:endParaRPr>
          </a:p>
        </p:txBody>
      </p:sp>
      <p:graphicFrame>
        <p:nvGraphicFramePr>
          <p:cNvPr id="16392" name="Таблица 16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77926"/>
              </p:ext>
            </p:extLst>
          </p:nvPr>
        </p:nvGraphicFramePr>
        <p:xfrm>
          <a:off x="434340" y="1371600"/>
          <a:ext cx="8075295" cy="508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85"/>
                <a:gridCol w="7420610"/>
              </a:tblGrid>
              <a:tr h="1609078">
                <a:tc>
                  <a:txBody>
                    <a:bodyPr/>
                    <a:lstStyle/>
                    <a:p>
                      <a:pPr marL="0" indent="0" algn="l" defTabSz="508000" fontAlgn="base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32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</a:t>
                      </a:r>
                      <a:endParaRPr lang="ko-KR" altLang="en-US" sz="3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base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Блок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регуляции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тонуса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и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бодрствования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энергетический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блок</a:t>
                      </a:r>
                      <a:r>
                        <a:rPr sz="3200" b="0" i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)</a:t>
                      </a:r>
                      <a:endParaRPr lang="ru-RU" sz="3200" b="0" i="0" kern="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1973475">
                <a:tc>
                  <a:txBody>
                    <a:bodyPr/>
                    <a:lstStyle/>
                    <a:p>
                      <a:pPr marL="0" indent="0" algn="l" defTabSz="508000" fontAlgn="base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32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</a:t>
                      </a:r>
                      <a:endParaRPr lang="ko-KR" altLang="en-US" sz="3200" b="0" i="0" kern="120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base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Блок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приема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хранения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и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переработки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информации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когнитивный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блок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)</a:t>
                      </a:r>
                      <a:endParaRPr lang="ko-KR" altLang="en-US" sz="32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1499183">
                <a:tc>
                  <a:txBody>
                    <a:bodyPr/>
                    <a:lstStyle/>
                    <a:p>
                      <a:pPr marL="0" indent="0" algn="l" defTabSz="508000" fontAlgn="base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3200" b="0" i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3</a:t>
                      </a:r>
                      <a:endParaRPr lang="ko-KR" altLang="en-US" sz="3200" b="0" i="0" kern="120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Блок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программирования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sz="3200" b="0" i="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регуляции</a:t>
                      </a:r>
                      <a:r>
                        <a:rPr sz="3200" b="0" i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и </a:t>
                      </a:r>
                      <a:r>
                        <a:rPr sz="3200" b="0" i="0" kern="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контроля</a:t>
                      </a:r>
                      <a:endParaRPr lang="ko-KR" altLang="en-US" sz="32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6385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1505" cy="11449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defTabSz="50800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Несформированность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произвольной регуляции действий</a:t>
            </a:r>
            <a:r>
              <a:rPr lang="ru-RU" sz="2800" dirty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Malgun Gothic"/>
                <a:cs typeface="Times New Roman" pitchFamily="18" charset="0"/>
              </a:rPr>
            </a:br>
            <a:endParaRPr lang="ko-KR" altLang="en-US" sz="2800" b="1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6387" name="Текст 1638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31505" cy="510866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персеверации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(инертное повторение) букв, слогов, слов, типов заданий, например,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блиизко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печечение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»;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пропуски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букв и слогов, например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абуз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 - арбуз,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гочий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 - горячий;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антиципации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(предвосхищение) букв, например,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покловок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 - поплавок, «по небе бегут» - по небу бегут»;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контаминации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(слипание) слов, например, "на 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елижит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" - на ели лежит, «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птицеговы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» - птицы готовы;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ошибки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языкового анализа (например, слитное написание слов вместо раздельного, отсутствие выделения начала предложения);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орфографические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ошибки (наличие орфограммы всегда усложняет программу написания</a:t>
            </a: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ea typeface="Malgun Gothic"/>
              <a:cs typeface="Times New Roman" pitchFamily="18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200" dirty="0">
              <a:solidFill>
                <a:srgbClr val="C0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6385"/>
          <p:cNvSpPr txBox="1">
            <a:spLocks noGrp="1"/>
          </p:cNvSpPr>
          <p:nvPr>
            <p:ph type="title"/>
          </p:nvPr>
        </p:nvSpPr>
        <p:spPr>
          <a:xfrm>
            <a:off x="539552" y="274955"/>
            <a:ext cx="8149153" cy="77778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defTabSz="50800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ko-KR" sz="2800" b="1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Трудности поддержания рабочего состояния, активного тонуса коры</a:t>
            </a:r>
            <a:endParaRPr lang="ko-KR" altLang="en-US" sz="2800" b="1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6387" name="Текст 1638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31505" cy="510866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фоне утомления ребенок делает разнообразные грубые ошибки и прежде всего те, которые характерны для детей с трудностями программирования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контроля; </a:t>
            </a:r>
          </a:p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пишут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медленно;</a:t>
            </a:r>
          </a:p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письма автоматизируются с большим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трудом;</a:t>
            </a:r>
          </a:p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время письма может нарастать тонус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мышц;</a:t>
            </a:r>
          </a:p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трудно удержать рабочую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позу; </a:t>
            </a:r>
          </a:p>
          <a:p>
            <a:pPr algn="just" defTabSz="508000" eaLnBrk="1" hangingPunct="1">
              <a:spcBef>
                <a:spcPts val="800"/>
              </a:spcBef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букв, нажим, наклон колеблются в зависимости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утомления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defTabSz="508000" eaLnBrk="1" fontAlgn="base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1800" dirty="0">
              <a:solidFill>
                <a:srgbClr val="C00000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gradFill rotWithShape="1">
          <a:gsLst>
            <a:gs pos="0">
              <a:srgbClr val="FFEFD1"/>
            </a:gs>
            <a:gs pos="64000">
              <a:srgbClr val="F0EBD5"/>
            </a:gs>
            <a:gs pos="100000">
              <a:srgbClr val="D1C39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6385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2140" cy="1145540"/>
          </a:xfrm>
          <a:prstGeom prst="rect">
            <a:avLst/>
          </a:prstGeom>
          <a:noFill/>
          <a:ln w="0">
            <a:noFill/>
            <a:prstDash/>
          </a:ln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base" defTabSz="508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2800" b="1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Трудности </a:t>
            </a:r>
            <a:r>
              <a:rPr lang="ru-RU" altLang="ko-KR" sz="2800" b="1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оперирования пространственной информацией</a:t>
            </a:r>
            <a:endParaRPr lang="ko-KR" altLang="en-US" sz="2800" b="1">
              <a:solidFill>
                <a:schemeClr val="tx1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  <p:sp>
        <p:nvSpPr>
          <p:cNvPr id="16387" name="Текст 16386"/>
          <p:cNvSpPr txBox="1">
            <a:spLocks noGrp="1"/>
          </p:cNvSpPr>
          <p:nvPr>
            <p:ph type="body" idx="1"/>
          </p:nvPr>
        </p:nvSpPr>
        <p:spPr>
          <a:xfrm>
            <a:off x="457200" y="1419860"/>
            <a:ext cx="8231505" cy="51777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актуализации графического и двигательного образа нужной буквы, замены зрительно похожих и близких по написанию букв (например, К-Н), замены рукописных букв печатными, необычный способ написания букв, особенно прописных;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устойчивая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зеркальность при написании букв 3, Е, э, с; замены букв У - Ч, д - б, д - 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создания навыка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идеограммного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письма, например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Кпоссная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робота»,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Упрожнение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малоко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пропуск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замена гласных, в том числе ударных;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порядка букв;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тенденция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фонетическому письму («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радоно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- радостно,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ручйи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- «ручьи»);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выделения целостного образа слова, вследствие чего слова с предлогами пишутся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слитно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000" dirty="0">
              <a:solidFill>
                <a:srgbClr val="C0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xxx</Company>
  <DocSecurity>0</DocSecurity>
  <HyperlinksChanged>false</HyperlinksChanged>
  <Lines>0</Lines>
  <LinksUpToDate>false</LinksUpToDate>
  <Pages>13</Pages>
  <Paragraphs>85</Paragraphs>
  <Words>899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Смирнова Инга Викторовна</dc:creator>
  <cp:lastModifiedBy>polbzovatelb100631436316</cp:lastModifiedBy>
  <dc:title>Нейропсихологический подход  к коррекции  дисграфии и дислексии</dc:title>
  <dcterms:modified xsi:type="dcterms:W3CDTF">2019-12-05T08:27:59Z</dcterms:modified>
</cp:coreProperties>
</file>