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63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AD33C-97DD-493A-9675-07DC6F234489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B5746-C7BB-4CED-A157-B3A0BAC803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3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70FA8D-D408-4ACF-9034-23217BA5DFB7}" type="slidenum">
              <a:rPr lang="ru-RU" altLang="ru-RU">
                <a:latin typeface="Arial" panose="020B0604020202020204" pitchFamily="34" charset="0"/>
              </a:rPr>
              <a:pPr eaLnBrk="1" hangingPunct="1"/>
              <a:t>3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0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580FA57-9D6A-431D-B309-D4ABB6072E9E}" type="slidenum">
              <a:rPr lang="ru-RU" altLang="ru-RU">
                <a:latin typeface="Arial" panose="020B0604020202020204" pitchFamily="34" charset="0"/>
              </a:rPr>
              <a:pPr eaLnBrk="1" hangingPunct="1"/>
              <a:t>6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99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1AD02-CA62-4E51-BF69-420E67B68BB3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27BEE9-AC3B-4084-B1C0-6B910D53FB7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slide" Target="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3857652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002060"/>
                </a:solidFill>
              </a:rPr>
              <a:t>Механические колебания</a:t>
            </a:r>
            <a:br>
              <a:rPr lang="ru-RU" sz="6000" dirty="0" smtClean="0">
                <a:solidFill>
                  <a:srgbClr val="002060"/>
                </a:solidFill>
              </a:rPr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Математический </a:t>
            </a:r>
            <a:br>
              <a:rPr lang="ru-RU" sz="6000" dirty="0" smtClean="0"/>
            </a:br>
            <a:r>
              <a:rPr lang="ru-RU" sz="6000" dirty="0" smtClean="0"/>
              <a:t>и пружинный маятник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dirty="0" smtClean="0"/>
              <a:t>Математический маятник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37814"/>
          </a:xfrm>
        </p:spPr>
        <p:txBody>
          <a:bodyPr/>
          <a:lstStyle/>
          <a:p>
            <a:pPr algn="just"/>
            <a:r>
              <a:rPr lang="ru-RU" dirty="0" smtClean="0"/>
              <a:t>Возьмем нитяной маятник – груз, подвешенный на нити. Моделью такого маятника является </a:t>
            </a:r>
            <a:r>
              <a:rPr lang="ru-RU" b="1" i="1" dirty="0" smtClean="0">
                <a:solidFill>
                  <a:srgbClr val="002060"/>
                </a:solidFill>
              </a:rPr>
              <a:t>математический маятник</a:t>
            </a:r>
            <a:r>
              <a:rPr lang="ru-RU" dirty="0" smtClean="0"/>
              <a:t>, для которого размерами груза и массой нити можно пренебречь, а нить считать нерастяжимой.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5" name="Рисунок 4" descr="hello_html_m774cc0d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996" y="3643314"/>
            <a:ext cx="7443218" cy="28885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WordArt 2"/>
          <p:cNvSpPr>
            <a:spLocks noChangeArrowheads="1" noChangeShapeType="1" noTextEdit="1"/>
          </p:cNvSpPr>
          <p:nvPr/>
        </p:nvSpPr>
        <p:spPr bwMode="auto">
          <a:xfrm>
            <a:off x="1835150" y="188913"/>
            <a:ext cx="4897438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Математический маятник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285750" y="1285875"/>
            <a:ext cx="4935538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300" dirty="0">
                <a:solidFill>
                  <a:srgbClr val="FF9966"/>
                </a:solidFill>
                <a:latin typeface="Arial" charset="0"/>
                <a:cs typeface="Arial" charset="0"/>
              </a:rPr>
              <a:t>   </a:t>
            </a:r>
            <a:r>
              <a:rPr lang="ru-RU" sz="2400" u="sng" dirty="0">
                <a:solidFill>
                  <a:schemeClr val="bg1"/>
                </a:solidFill>
                <a:latin typeface="Arial" charset="0"/>
                <a:cs typeface="Arial" charset="0"/>
              </a:rPr>
              <a:t>Модель:</a:t>
            </a:r>
            <a:r>
              <a:rPr lang="ru-RU" sz="2400" dirty="0">
                <a:solidFill>
                  <a:schemeClr val="bg1"/>
                </a:solidFill>
                <a:latin typeface="Arial" charset="0"/>
                <a:cs typeface="Arial" charset="0"/>
              </a:rPr>
              <a:t> материальная точка,    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  <a:latin typeface="Arial" charset="0"/>
                <a:cs typeface="Arial" charset="0"/>
              </a:rPr>
              <a:t>   совершающая колебания на   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  <a:latin typeface="Arial" charset="0"/>
                <a:cs typeface="Arial" charset="0"/>
              </a:rPr>
              <a:t>   невесомой нерастяжимой нити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1214438" y="3071813"/>
          <a:ext cx="2446337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4" imgW="711000" imgH="419040" progId="Equation.3">
                  <p:embed/>
                </p:oleObj>
              </mc:Choice>
              <mc:Fallback>
                <p:oleObj name="Формула" r:id="rId4" imgW="711000" imgH="419040" progId="Equation.3">
                  <p:embed/>
                  <p:pic>
                    <p:nvPicPr>
                      <p:cNvPr id="409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071813"/>
                        <a:ext cx="2446337" cy="12255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14" descr="маятники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2" t="1892" r="10437" b="-294"/>
          <a:stretch>
            <a:fillRect/>
          </a:stretch>
        </p:blipFill>
        <p:spPr bwMode="auto">
          <a:xfrm>
            <a:off x="5715000" y="1214438"/>
            <a:ext cx="300037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06EE69-1818-4FE4-B742-A2FD34285474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7188" y="4786313"/>
            <a:ext cx="5500687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Microsoft Sans Serif" pitchFamily="34" charset="0"/>
                <a:cs typeface="Arial" charset="0"/>
              </a:rPr>
              <a:t>Период Т </a:t>
            </a:r>
            <a:r>
              <a:rPr lang="ru-RU" sz="2000" dirty="0">
                <a:latin typeface="Arial" charset="0"/>
                <a:cs typeface="Arial" charset="0"/>
              </a:rPr>
              <a:t>собственных</a:t>
            </a:r>
            <a:r>
              <a:rPr lang="ru-RU" sz="2000" dirty="0">
                <a:latin typeface="Microsoft Sans Serif" pitchFamily="34" charset="0"/>
                <a:cs typeface="Arial" charset="0"/>
              </a:rPr>
              <a:t> колебаний 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  <a:r>
              <a:rPr lang="ru-RU" sz="2000" dirty="0">
                <a:latin typeface="Microsoft Sans Serif" pitchFamily="34" charset="0"/>
                <a:cs typeface="Arial" charset="0"/>
              </a:rPr>
              <a:t>    математического  маятника  зависит от длины нити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  <a:r>
              <a:rPr lang="en-US" sz="2800" i="1" dirty="0">
                <a:latin typeface="Cambria" pitchFamily="18" charset="0"/>
                <a:cs typeface="Arial" charset="0"/>
              </a:rPr>
              <a:t>l</a:t>
            </a:r>
            <a:r>
              <a:rPr lang="ru-RU" sz="2800" i="1" dirty="0">
                <a:latin typeface="Cambria" pitchFamily="18" charset="0"/>
                <a:cs typeface="Arial" charset="0"/>
              </a:rPr>
              <a:t> </a:t>
            </a:r>
            <a:r>
              <a:rPr lang="en-US" sz="2000" i="1" dirty="0">
                <a:latin typeface="Cambria" pitchFamily="18" charset="0"/>
                <a:cs typeface="Arial" charset="0"/>
              </a:rPr>
              <a:t> </a:t>
            </a:r>
            <a:r>
              <a:rPr lang="ru-RU" sz="2000" dirty="0">
                <a:latin typeface="Microsoft Sans Serif" pitchFamily="34" charset="0"/>
                <a:cs typeface="Arial" charset="0"/>
              </a:rPr>
              <a:t>и от  ускорения свободного падения</a:t>
            </a:r>
            <a:r>
              <a:rPr lang="en-US" sz="2000" dirty="0">
                <a:latin typeface="Microsoft Sans Serif" pitchFamily="34" charset="0"/>
                <a:cs typeface="Arial" charset="0"/>
              </a:rPr>
              <a:t> </a:t>
            </a:r>
            <a:r>
              <a:rPr lang="en-US" sz="2800" i="1" dirty="0">
                <a:latin typeface="+mj-lt"/>
                <a:cs typeface="Arial" charset="0"/>
              </a:rPr>
              <a:t>g</a:t>
            </a:r>
            <a:r>
              <a:rPr lang="ru-RU" sz="2000" dirty="0">
                <a:latin typeface="Arial" charset="0"/>
                <a:cs typeface="Arial" charset="0"/>
              </a:rPr>
              <a:t>,  но</a:t>
            </a:r>
            <a:r>
              <a:rPr lang="ru-RU" sz="2000" dirty="0">
                <a:solidFill>
                  <a:schemeClr val="tx2">
                    <a:lumMod val="90000"/>
                  </a:schemeClr>
                </a:solidFill>
                <a:latin typeface="Arial" charset="0"/>
                <a:cs typeface="Arial" charset="0"/>
              </a:rPr>
              <a:t> не  зависит </a:t>
            </a:r>
            <a:r>
              <a:rPr lang="ru-RU" sz="2000" dirty="0">
                <a:solidFill>
                  <a:schemeClr val="tx2">
                    <a:lumMod val="90000"/>
                  </a:schemeClr>
                </a:solidFill>
                <a:latin typeface="Microsoft Sans Serif" pitchFamily="34" charset="0"/>
                <a:cs typeface="Arial" charset="0"/>
              </a:rPr>
              <a:t> </a:t>
            </a:r>
            <a:r>
              <a:rPr lang="ru-RU" sz="2000" dirty="0">
                <a:solidFill>
                  <a:schemeClr val="tx2">
                    <a:lumMod val="9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>
                <a:latin typeface="Arial" charset="0"/>
                <a:cs typeface="Arial" charset="0"/>
              </a:rPr>
              <a:t>о</a:t>
            </a:r>
            <a:r>
              <a:rPr lang="ru-RU" sz="2000" dirty="0">
                <a:latin typeface="Microsoft Sans Serif" pitchFamily="34" charset="0"/>
                <a:cs typeface="Arial" charset="0"/>
              </a:rPr>
              <a:t>т массы тела 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8" name="Стрелка вправо с вырезом 7">
            <a:hlinkClick r:id="rId7" action="ppaction://hlinksldjump"/>
          </p:cNvPr>
          <p:cNvSpPr/>
          <p:nvPr/>
        </p:nvSpPr>
        <p:spPr>
          <a:xfrm>
            <a:off x="7643813" y="5786438"/>
            <a:ext cx="428625" cy="357187"/>
          </a:xfrm>
          <a:prstGeom prst="notched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48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Период колебаний математического маятника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sz="4000" dirty="0" smtClean="0"/>
          </a:p>
          <a:p>
            <a:r>
              <a:rPr lang="ru-RU" sz="4000" dirty="0" smtClean="0"/>
              <a:t>где </a:t>
            </a:r>
            <a:r>
              <a:rPr lang="en-US" sz="4000" i="1" dirty="0" smtClean="0">
                <a:solidFill>
                  <a:srgbClr val="FF0000"/>
                </a:solidFill>
              </a:rPr>
              <a:t>l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smtClean="0"/>
              <a:t>– длина нити,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g</a:t>
            </a:r>
            <a:r>
              <a:rPr lang="ru-RU" sz="4000" dirty="0" smtClean="0"/>
              <a:t> – модуль ускорения свободного падения. </a:t>
            </a:r>
            <a:endParaRPr lang="ru-RU" sz="4000" dirty="0"/>
          </a:p>
        </p:txBody>
      </p:sp>
      <p:pic>
        <p:nvPicPr>
          <p:cNvPr id="4" name="Рисунок 3" descr="116108_62_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857364"/>
            <a:ext cx="4071909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Пружинный маятник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>
            <a:normAutofit/>
          </a:bodyPr>
          <a:lstStyle/>
          <a:p>
            <a:pPr algn="ctr">
              <a:buFontTx/>
              <a:buChar char="-"/>
            </a:pPr>
            <a:r>
              <a:rPr lang="ru-RU" sz="4000" dirty="0" smtClean="0"/>
              <a:t>груз, подвешенный на пружине.</a:t>
            </a:r>
          </a:p>
          <a:p>
            <a:pPr algn="ctr"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</a:t>
            </a:r>
            <a:endParaRPr lang="ru-RU" sz="4000" dirty="0"/>
          </a:p>
        </p:txBody>
      </p:sp>
      <p:pic>
        <p:nvPicPr>
          <p:cNvPr id="4" name="Рисунок 3" descr="Fiz8_4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2000240"/>
            <a:ext cx="3143273" cy="45228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2"/>
          <p:cNvSpPr>
            <a:spLocks noChangeArrowheads="1" noChangeShapeType="1" noTextEdit="1"/>
          </p:cNvSpPr>
          <p:nvPr/>
        </p:nvSpPr>
        <p:spPr bwMode="auto">
          <a:xfrm>
            <a:off x="2571750" y="357188"/>
            <a:ext cx="4392613" cy="668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i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Пружинный маятник</a:t>
            </a:r>
          </a:p>
        </p:txBody>
      </p:sp>
      <p:sp>
        <p:nvSpPr>
          <p:cNvPr id="3078" name="Rectangle 3"/>
          <p:cNvSpPr>
            <a:spLocks noChangeArrowheads="1"/>
          </p:cNvSpPr>
          <p:nvPr/>
        </p:nvSpPr>
        <p:spPr bwMode="auto">
          <a:xfrm>
            <a:off x="1643063" y="1143000"/>
            <a:ext cx="6643687" cy="1878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latin typeface="+mj-lt"/>
                <a:cs typeface="Arial" charset="0"/>
              </a:rPr>
              <a:t>   </a:t>
            </a:r>
            <a:r>
              <a:rPr lang="ru-RU" sz="2400" dirty="0">
                <a:solidFill>
                  <a:srgbClr val="FF9966"/>
                </a:solidFill>
                <a:latin typeface="+mj-lt"/>
                <a:cs typeface="Arial" charset="0"/>
              </a:rPr>
              <a:t> </a:t>
            </a:r>
            <a:r>
              <a:rPr lang="ru-RU" sz="2400" dirty="0">
                <a:latin typeface="+mj-lt"/>
                <a:cs typeface="Arial" charset="0"/>
              </a:rPr>
              <a:t> </a:t>
            </a:r>
            <a:r>
              <a:rPr lang="ru-RU" sz="2400" u="sng" dirty="0">
                <a:solidFill>
                  <a:schemeClr val="bg1"/>
                </a:solidFill>
                <a:latin typeface="+mj-lt"/>
                <a:cs typeface="Arial" charset="0"/>
              </a:rPr>
              <a:t>Модель</a:t>
            </a:r>
            <a:r>
              <a:rPr lang="ru-RU" sz="2400" dirty="0">
                <a:solidFill>
                  <a:schemeClr val="bg1"/>
                </a:solidFill>
                <a:latin typeface="+mj-lt"/>
                <a:cs typeface="Arial" charset="0"/>
              </a:rPr>
              <a:t>: материальная точка массой </a:t>
            </a:r>
            <a:r>
              <a:rPr lang="ru-RU" sz="2400" i="1" dirty="0" err="1">
                <a:solidFill>
                  <a:schemeClr val="bg1"/>
                </a:solidFill>
                <a:latin typeface="+mj-lt"/>
                <a:cs typeface="Arial" charset="0"/>
              </a:rPr>
              <a:t>m</a:t>
            </a:r>
            <a:r>
              <a:rPr lang="ru-RU" sz="2400" i="1" dirty="0">
                <a:solidFill>
                  <a:schemeClr val="bg1"/>
                </a:solidFill>
                <a:latin typeface="+mj-lt"/>
                <a:cs typeface="Arial" charset="0"/>
              </a:rPr>
              <a:t> , </a:t>
            </a:r>
            <a:r>
              <a:rPr lang="ru-RU" sz="2400" dirty="0">
                <a:solidFill>
                  <a:schemeClr val="bg1"/>
                </a:solidFill>
                <a:latin typeface="+mj-lt"/>
                <a:cs typeface="Arial" charset="0"/>
              </a:rPr>
              <a:t>совершающая колебания на   невесомой пружине под действием упругой силы </a:t>
            </a:r>
          </a:p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+mj-lt"/>
                <a:cs typeface="Arial" charset="0"/>
              </a:rPr>
              <a:t>F</a:t>
            </a:r>
            <a:r>
              <a:rPr lang="ru-RU" sz="2400" dirty="0" err="1">
                <a:solidFill>
                  <a:schemeClr val="bg1"/>
                </a:solidFill>
                <a:latin typeface="+mj-lt"/>
                <a:cs typeface="Arial" charset="0"/>
              </a:rPr>
              <a:t>упр</a:t>
            </a:r>
            <a:r>
              <a:rPr lang="en-US" sz="2400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+mj-lt"/>
                <a:cs typeface="Arial" charset="0"/>
              </a:rPr>
              <a:t>= - </a:t>
            </a:r>
            <a:r>
              <a:rPr lang="en-US" sz="2400" dirty="0">
                <a:solidFill>
                  <a:schemeClr val="bg1"/>
                </a:solidFill>
                <a:latin typeface="+mj-lt"/>
                <a:cs typeface="Arial" charset="0"/>
              </a:rPr>
              <a:t>k x</a:t>
            </a:r>
            <a:r>
              <a:rPr lang="ru-RU" sz="2400" dirty="0">
                <a:solidFill>
                  <a:schemeClr val="bg1"/>
                </a:solidFill>
                <a:latin typeface="+mj-lt"/>
                <a:cs typeface="Arial" charset="0"/>
              </a:rPr>
              <a:t>.</a:t>
            </a:r>
          </a:p>
          <a:p>
            <a:pPr>
              <a:defRPr/>
            </a:pPr>
            <a:r>
              <a:rPr lang="ru-RU" sz="2000" dirty="0">
                <a:latin typeface="Microsoft Sans Serif" pitchFamily="34" charset="0"/>
                <a:cs typeface="Arial" charset="0"/>
              </a:rPr>
              <a:t> </a:t>
            </a:r>
            <a:r>
              <a:rPr lang="en-US" sz="2000" dirty="0">
                <a:latin typeface="+mj-lt"/>
                <a:cs typeface="Arial" charset="0"/>
              </a:rPr>
              <a:t>k</a:t>
            </a:r>
            <a:r>
              <a:rPr lang="en-US" sz="2000" i="1" dirty="0">
                <a:latin typeface="+mj-lt"/>
                <a:cs typeface="Arial" charset="0"/>
              </a:rPr>
              <a:t> </a:t>
            </a:r>
            <a:r>
              <a:rPr lang="ru-RU" sz="2000" i="1" dirty="0">
                <a:latin typeface="+mj-lt"/>
                <a:cs typeface="Arial" charset="0"/>
              </a:rPr>
              <a:t>–</a:t>
            </a:r>
            <a:r>
              <a:rPr lang="ru-RU" sz="2000" dirty="0">
                <a:latin typeface="+mj-lt"/>
                <a:cs typeface="Arial" charset="0"/>
              </a:rPr>
              <a:t> жесткость пружины (коэффициент упругости) </a:t>
            </a:r>
            <a:r>
              <a:rPr lang="ru-RU" sz="2000" dirty="0">
                <a:latin typeface="Microsoft Sans Serif" pitchFamily="34" charset="0"/>
                <a:cs typeface="Arial" charset="0"/>
              </a:rPr>
              <a:t>.</a:t>
            </a:r>
          </a:p>
        </p:txBody>
      </p:sp>
      <p:pic>
        <p:nvPicPr>
          <p:cNvPr id="3079" name="Picture 4" descr="Mech-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208756" y="1280319"/>
            <a:ext cx="2519362" cy="673100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500063" y="3286125"/>
            <a:ext cx="4500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>
                <a:solidFill>
                  <a:schemeClr val="hlink"/>
                </a:solidFill>
                <a:latin typeface="Microsoft Sans Serif" panose="020B0604020202020204" pitchFamily="34" charset="0"/>
              </a:rPr>
              <a:t>   </a:t>
            </a:r>
            <a:r>
              <a:rPr lang="ru-RU" altLang="ru-RU" sz="2000">
                <a:solidFill>
                  <a:schemeClr val="tx2"/>
                </a:solidFill>
                <a:latin typeface="Microsoft Sans Serif" panose="020B0604020202020204" pitchFamily="34" charset="0"/>
              </a:rPr>
              <a:t>Период </a:t>
            </a:r>
            <a:r>
              <a:rPr lang="ru-RU" altLang="ru-RU" sz="2000">
                <a:solidFill>
                  <a:schemeClr val="tx2"/>
                </a:solidFill>
                <a:latin typeface="Arial" panose="020B0604020202020204" pitchFamily="34" charset="0"/>
              </a:rPr>
              <a:t>собственных</a:t>
            </a:r>
            <a:r>
              <a:rPr lang="ru-RU" altLang="ru-RU" sz="2000">
                <a:solidFill>
                  <a:schemeClr val="tx2"/>
                </a:solidFill>
                <a:latin typeface="Microsoft Sans Serif" panose="020B0604020202020204" pitchFamily="34" charset="0"/>
              </a:rPr>
              <a:t> колебаний пружинного маятника </a:t>
            </a:r>
            <a:r>
              <a:rPr lang="ru-RU" altLang="ru-RU" sz="20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tx2"/>
                </a:solidFill>
                <a:latin typeface="Microsoft Sans Serif" panose="020B0604020202020204" pitchFamily="34" charset="0"/>
              </a:rPr>
              <a:t>: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1643063" y="4214813"/>
          <a:ext cx="2736850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5" imgW="736560" imgH="380880" progId="Equation.3">
                  <p:embed/>
                </p:oleObj>
              </mc:Choice>
              <mc:Fallback>
                <p:oleObj name="Формула" r:id="rId5" imgW="736560" imgH="380880" progId="Equation.3">
                  <p:embed/>
                  <p:pic>
                    <p:nvPicPr>
                      <p:cNvPr id="307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214813"/>
                        <a:ext cx="2736850" cy="1417637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2" name="Picture 15" descr="маятники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3071813"/>
            <a:ext cx="28829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E11BDB-50FC-4510-A436-E82B8EE134DA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9" name="Стрелка вправо с вырезом 8">
            <a:hlinkClick r:id="rId8" action="ppaction://hlinksldjump"/>
          </p:cNvPr>
          <p:cNvSpPr/>
          <p:nvPr/>
        </p:nvSpPr>
        <p:spPr>
          <a:xfrm>
            <a:off x="6357938" y="6215063"/>
            <a:ext cx="428625" cy="357187"/>
          </a:xfrm>
          <a:prstGeom prst="notched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9747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Движение нитяного и пружинного маятника – </a:t>
            </a:r>
            <a:r>
              <a:rPr lang="ru-RU" sz="3200" b="1" dirty="0" smtClean="0">
                <a:solidFill>
                  <a:srgbClr val="FF0000"/>
                </a:solidFill>
              </a:rPr>
              <a:t>примеры механических колебаний</a:t>
            </a:r>
          </a:p>
          <a:p>
            <a:pPr algn="just">
              <a:buNone/>
            </a:pPr>
            <a:r>
              <a:rPr lang="ru-RU" sz="3200" b="1" i="1" dirty="0" smtClean="0">
                <a:solidFill>
                  <a:srgbClr val="002060"/>
                </a:solidFill>
              </a:rPr>
              <a:t>Механическими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FFCC"/>
                </a:solidFill>
              </a:rPr>
              <a:t>колебаниями называют периодическое движение тела, при котором оно попеременно отклоняется от положения равновесия то в одну, то в другую сторону.</a:t>
            </a:r>
          </a:p>
          <a:p>
            <a:pPr algn="just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Механические колебания – один из наиболее распространенных видов движения в природе и технике.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</TotalTime>
  <Words>196</Words>
  <Application>Microsoft Office PowerPoint</Application>
  <PresentationFormat>Экран (4:3)</PresentationFormat>
  <Paragraphs>31</Paragraphs>
  <Slides>7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20" baseType="lpstr">
      <vt:lpstr>Arial</vt:lpstr>
      <vt:lpstr>Book Antiqua</vt:lpstr>
      <vt:lpstr>Calibri</vt:lpstr>
      <vt:lpstr>Cambria</vt:lpstr>
      <vt:lpstr>Lucida Sans</vt:lpstr>
      <vt:lpstr>Microsoft Sans Serif</vt:lpstr>
      <vt:lpstr>Times New Roman</vt:lpstr>
      <vt:lpstr>Verdana</vt:lpstr>
      <vt:lpstr>Wingdings</vt:lpstr>
      <vt:lpstr>Wingdings 2</vt:lpstr>
      <vt:lpstr>Wingdings 3</vt:lpstr>
      <vt:lpstr>Апекс</vt:lpstr>
      <vt:lpstr>Формула</vt:lpstr>
      <vt:lpstr>Механические колебания  Математический  и пружинный маятник</vt:lpstr>
      <vt:lpstr>Математический маятник</vt:lpstr>
      <vt:lpstr>Презентация PowerPoint</vt:lpstr>
      <vt:lpstr>Презентация PowerPoint</vt:lpstr>
      <vt:lpstr>Пружинный маятник</vt:lpstr>
      <vt:lpstr>Презентация PowerPoint</vt:lpstr>
      <vt:lpstr>Презентация PowerPoint</vt:lpstr>
    </vt:vector>
  </TitlesOfParts>
  <Company>SimartSOFT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Механические колебания  Математический  и пружинный маятник</dc:title>
  <dc:creator>PANDA</dc:creator>
  <cp:lastModifiedBy>Валян</cp:lastModifiedBy>
  <cp:revision>7</cp:revision>
  <dcterms:created xsi:type="dcterms:W3CDTF">2017-03-06T15:11:02Z</dcterms:created>
  <dcterms:modified xsi:type="dcterms:W3CDTF">2019-09-19T06:05:41Z</dcterms:modified>
</cp:coreProperties>
</file>